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4"/>
    <p:sldMasterId id="2147483775" r:id="rId5"/>
  </p:sldMasterIdLst>
  <p:notesMasterIdLst>
    <p:notesMasterId r:id="rId26"/>
  </p:notesMasterIdLst>
  <p:handoutMasterIdLst>
    <p:handoutMasterId r:id="rId27"/>
  </p:handoutMasterIdLst>
  <p:sldIdLst>
    <p:sldId id="286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09" r:id="rId24"/>
    <p:sldId id="280" r:id="rId2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337"/>
    <a:srgbClr val="003399"/>
    <a:srgbClr val="0C2D83"/>
    <a:srgbClr val="A42C79"/>
    <a:srgbClr val="923799"/>
    <a:srgbClr val="874789"/>
    <a:srgbClr val="1D4A73"/>
    <a:srgbClr val="C808A3"/>
    <a:srgbClr val="7B448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2989" autoAdjust="0"/>
  </p:normalViewPr>
  <p:slideViewPr>
    <p:cSldViewPr snapToGrid="0">
      <p:cViewPr>
        <p:scale>
          <a:sx n="66" d="100"/>
          <a:sy n="66" d="100"/>
        </p:scale>
        <p:origin x="-456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646" y="-96"/>
      </p:cViewPr>
      <p:guideLst>
        <p:guide orient="horz" pos="2929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2051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694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2052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8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3" name="Rectangle 2053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694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19C01E9-AAD8-4293-86A2-7C69C0B0F1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06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91" y="4416454"/>
            <a:ext cx="5046663" cy="4183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5A61A8E-4F1A-47A9-8FC0-A2ABC7FF73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2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CAA748-9110-4E54-BBA1-207AC3DDE56F}" type="slidenum">
              <a:rPr lang="en-IN"/>
              <a:pPr>
                <a:defRPr/>
              </a:pPr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18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61A8E-4F1A-47A9-8FC0-A2ABC7FF734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25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828A729-6264-454A-894C-FD3ACBF8A9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EC104480-063D-49C3-B37B-6FDC4DA8C788}" type="datetime3">
              <a:rPr lang="en-US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4D65584-0C7D-48B8-BEDE-21A2E88022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CE428E89-579F-43C8-B441-BB390AD4A5E9}" type="datetime3">
              <a:rPr lang="en-US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5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8DDDF030-EE8C-48C8-B35A-7A5AA2E1DD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fld id="{5B70A108-3252-41E5-B998-DFD4EB0E8CFA}" type="datetime3">
              <a:rPr lang="en-US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52950" y="1428335"/>
            <a:ext cx="38100" cy="502920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 userDrawn="1"/>
        </p:nvCxnSpPr>
        <p:spPr bwMode="auto">
          <a:xfrm>
            <a:off x="457200" y="3886194"/>
            <a:ext cx="8239539" cy="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2"/>
          <p:cNvSpPr>
            <a:spLocks noChangeArrowheads="1"/>
          </p:cNvSpPr>
          <p:nvPr userDrawn="1"/>
        </p:nvSpPr>
        <p:spPr bwMode="auto">
          <a:xfrm>
            <a:off x="240632" y="1388548"/>
            <a:ext cx="43313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Guidance</a:t>
            </a:r>
            <a:endParaRPr lang="en-US" sz="1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AutoShape 2"/>
          <p:cNvSpPr>
            <a:spLocks noChangeArrowheads="1"/>
          </p:cNvSpPr>
          <p:nvPr userDrawn="1"/>
        </p:nvSpPr>
        <p:spPr bwMode="auto">
          <a:xfrm>
            <a:off x="4552951" y="1388548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  <a:endParaRPr lang="en-US" sz="1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 userDrawn="1"/>
        </p:nvSpPr>
        <p:spPr bwMode="auto">
          <a:xfrm>
            <a:off x="240632" y="3920172"/>
            <a:ext cx="4331367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  <a:endParaRPr lang="en-US" sz="1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250257" y="1725613"/>
            <a:ext cx="4319556" cy="21945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Bullets Arial 18</a:t>
            </a:r>
          </a:p>
          <a:p>
            <a:pPr marL="339725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Sub Bullets Arial16</a:t>
            </a:r>
            <a:endParaRPr lang="en-US" sz="1600" dirty="0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50257" y="4263072"/>
            <a:ext cx="4309931" cy="22474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Bullets</a:t>
            </a:r>
          </a:p>
          <a:p>
            <a:pPr marL="339725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572106" y="1725612"/>
            <a:ext cx="4341094" cy="21945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Bullets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560188" y="4263072"/>
            <a:ext cx="4353011" cy="224749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Bullets</a:t>
            </a:r>
          </a:p>
          <a:p>
            <a:pPr marL="339725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5" name="AutoShape 2"/>
          <p:cNvSpPr>
            <a:spLocks noChangeArrowheads="1"/>
          </p:cNvSpPr>
          <p:nvPr userDrawn="1"/>
        </p:nvSpPr>
        <p:spPr bwMode="auto">
          <a:xfrm>
            <a:off x="4551859" y="3920172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Current </a:t>
            </a:r>
            <a:r>
              <a:rPr lang="en-US" sz="16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Sr</a:t>
            </a:r>
            <a:r>
              <a:rPr lang="en-US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 Leader Intent</a:t>
            </a:r>
          </a:p>
        </p:txBody>
      </p:sp>
    </p:spTree>
    <p:extLst>
      <p:ext uri="{BB962C8B-B14F-4D97-AF65-F5344CB8AC3E}">
        <p14:creationId xmlns:p14="http://schemas.microsoft.com/office/powerpoint/2010/main" val="1209738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i="1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8" r:id="rId2"/>
    <p:sldLayoutId id="2147483779" r:id="rId3"/>
    <p:sldLayoutId id="2147483780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i="1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9946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48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dirty="0"/>
              <a:t>ECE 281</a:t>
            </a:r>
            <a:br>
              <a:rPr lang="en-US" dirty="0"/>
            </a:br>
            <a:r>
              <a:rPr lang="en-US" dirty="0"/>
              <a:t>Lesson </a:t>
            </a:r>
            <a:r>
              <a:rPr lang="en-US" dirty="0" smtClean="0"/>
              <a:t>10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401671" y="4743731"/>
            <a:ext cx="4266453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pPr>
              <a:spcBef>
                <a:spcPts val="0"/>
              </a:spcBef>
            </a:pPr>
            <a:r>
              <a:rPr lang="en-US" dirty="0"/>
              <a:t>Maj Jeffrey Falkinburg</a:t>
            </a:r>
            <a:br>
              <a:rPr lang="en-US" dirty="0"/>
            </a:br>
            <a:r>
              <a:rPr lang="en-US" dirty="0" smtClean="0"/>
              <a:t>USAFA/DFEC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Room 2E46E</a:t>
            </a:r>
            <a:br>
              <a:rPr lang="en-US" dirty="0" smtClean="0"/>
            </a:br>
            <a:r>
              <a:rPr lang="en-US" dirty="0" smtClean="0"/>
              <a:t>333-9193</a:t>
            </a:r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33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5760" y="2014572"/>
                <a:ext cx="8412480" cy="4937760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 smtClean="0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b="1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𝟏𝟎𝟏𝟎</m:t>
                                </m:r>
                              </m:e>
                              <m:e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𝟎𝟏𝟎𝟏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b="1" i="1" smtClean="0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dirty="0" smtClean="0"/>
                  <a:t>  </a:t>
                </a:r>
                <a:endParaRPr lang="en-US" i="1" dirty="0" smtClean="0">
                  <a:latin typeface="Cambria Math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b="1" i="1" dirty="0" smtClean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 smtClean="0"/>
                  <a:t>?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𝟏𝟎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𝟏𝟎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i="1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𝟏𝟎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𝟏𝟏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𝟎𝟏</m:t>
                                </m:r>
                                <m:r>
                                  <a:rPr lang="en-US" sz="4400" i="1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4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i="1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2014572"/>
                <a:ext cx="8412480" cy="4937760"/>
              </a:xfrm>
              <a:blipFill rotWithShape="1">
                <a:blip r:embed="rId2"/>
                <a:stretch>
                  <a:fillRect l="-145" b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146569" y="2336172"/>
                <a:ext cx="9555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  <m:t>𝒊𝒏</m:t>
                        </m:r>
                      </m:sub>
                    </m:sSub>
                    <m:r>
                      <a:rPr lang="en-US" b="1" i="1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>
                        <a:latin typeface="Cambria Math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69" y="2336172"/>
                <a:ext cx="95551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274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auto">
              <a:xfrm>
                <a:off x="4399789" y="2057752"/>
                <a:ext cx="4405884" cy="432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8975" indent="-2825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2200" b="1">
                    <a:solidFill>
                      <a:schemeClr val="tx1"/>
                    </a:solidFill>
                    <a:latin typeface="+mn-lt"/>
                  </a:defRPr>
                </a:lvl2pPr>
                <a:lvl3pPr marL="1027113" indent="-223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C2D83"/>
                  </a:buClr>
                  <a:buSzPct val="80000"/>
                  <a:buFont typeface="Wingdings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SzPct val="8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 kern="0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 kern="0" smtClean="0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i="1" kern="0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𝟏𝟎𝟏𝟎</m:t>
                                </m:r>
                              </m:e>
                              <m:e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𝟎𝟏</m:t>
                                </m:r>
                                <m:r>
                                  <a:rPr lang="en-US" sz="4400" b="1" i="1" kern="0" smtClean="0">
                                    <a:latin typeface="Cambria Math"/>
                                  </a:rPr>
                                  <m:t>𝟏𝟎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i="1" kern="0" smtClean="0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kern="0" dirty="0" smtClean="0"/>
                  <a:t>  </a:t>
                </a:r>
                <a:endParaRPr lang="en-US" i="1" kern="0" dirty="0" smtClean="0">
                  <a:latin typeface="Cambria Math"/>
                  <a:sym typeface="Wingdings" panose="05000000000000000000" pitchFamily="2" charset="2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i="1" kern="0" dirty="0" smtClean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kern="0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kern="0" dirty="0" smtClean="0"/>
                  <a:t>? 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 ker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 kern="0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i="1" ker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i="1" ker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i="1" kern="0">
                                    <a:latin typeface="Cambria Math"/>
                                  </a:rPr>
                                  <m:t>𝟏𝟎𝟎</m:t>
                                </m:r>
                                <m:r>
                                  <a:rPr lang="en-US" sz="4400" b="1" i="1" kern="0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4400" i="1" ker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b="1" i="1" kern="0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z="4400" b="1" i="1" kern="0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i="1" kern="0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kern="0" dirty="0"/>
                  <a:t> </a:t>
                </a:r>
                <a:endParaRPr lang="en-US" kern="0" dirty="0"/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kern="0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kern="0" dirty="0"/>
                  <a:t>? 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sz="4400" i="1" ker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4400" i="1" kern="0">
                                <a:latin typeface="Cambria Math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4400" i="1" ker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sz="4400" i="1" ker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en-US" sz="4400" i="1" kern="0">
                                    <a:latin typeface="Cambria Math"/>
                                  </a:rPr>
                                  <m:t>𝟏𝟎𝟏𝟏</m:t>
                                </m:r>
                              </m:e>
                              <m:e>
                                <m:r>
                                  <a:rPr lang="en-US" sz="4400" i="1" ker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𝟎𝟏</m:t>
                                </m:r>
                                <m:r>
                                  <a:rPr lang="en-US" sz="4400" b="1" i="1" kern="0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z="4400" i="1" kern="0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eqArr>
                          </m:num>
                          <m:den>
                            <m:r>
                              <a:rPr lang="en-US" sz="4400" i="1" kern="0">
                                <a:latin typeface="Cambria Math"/>
                              </a:rPr>
                              <m:t>    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sz="4400" kern="0" dirty="0"/>
                  <a:t> 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dirty="0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i="1" kern="0" dirty="0">
                            <a:latin typeface="Cambria Math"/>
                            <a:sym typeface="Wingdings" panose="05000000000000000000" pitchFamily="2" charset="2"/>
                          </a:rPr>
                          <m:t>𝒐𝒖𝒕</m:t>
                        </m:r>
                      </m:sub>
                    </m:sSub>
                    <m:r>
                      <a:rPr lang="en-US" i="1" kern="0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kern="0" dirty="0"/>
                  <a:t>? </a:t>
                </a:r>
              </a:p>
              <a:p>
                <a:pPr marL="0" indent="0">
                  <a:buFont typeface="Wingdings" pitchFamily="2" charset="2"/>
                  <a:buNone/>
                </a:pPr>
                <a:endParaRPr lang="en-US" kern="0" dirty="0" smtClean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9789" y="2057752"/>
                <a:ext cx="4405884" cy="4324350"/>
              </a:xfrm>
              <a:prstGeom prst="rect">
                <a:avLst/>
              </a:prstGeom>
              <a:blipFill rotWithShape="1">
                <a:blip r:embed="rId4"/>
                <a:stretch>
                  <a:fillRect l="-415" b="-153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828553" y="4066038"/>
                <a:ext cx="9555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  <m:t>𝑪</m:t>
                        </m:r>
                      </m:e>
                      <m:sub>
                        <m:r>
                          <a:rPr lang="en-US" b="1" i="1" dirty="0">
                            <a:latin typeface="Cambria Math"/>
                            <a:sym typeface="Wingdings" panose="05000000000000000000" pitchFamily="2" charset="2"/>
                          </a:rPr>
                          <m:t>𝒊𝒏</m:t>
                        </m:r>
                      </m:sub>
                    </m:sSub>
                    <m:r>
                      <a:rPr lang="en-US" b="1" i="1" dirty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1" i="1" dirty="0">
                        <a:latin typeface="Cambria Math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53" y="4066038"/>
                <a:ext cx="95551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274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0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57325"/>
            <a:ext cx="3657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1"/>
          <p:cNvSpPr>
            <a:spLocks noChangeArrowheads="1"/>
          </p:cNvSpPr>
          <p:nvPr/>
        </p:nvSpPr>
        <p:spPr bwMode="auto">
          <a:xfrm>
            <a:off x="990600" y="5486400"/>
            <a:ext cx="2289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Figure 5.7 16-bit prefix adder</a:t>
            </a:r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16-Bit Prefix Adder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438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075116"/>
            <a:ext cx="3943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075116"/>
            <a:ext cx="38481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err="1" smtClean="0"/>
              <a:t>Subtractor</a:t>
            </a:r>
            <a:endParaRPr lang="en-US" kern="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09750" y="5576887"/>
            <a:ext cx="4062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I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/>
              <a:t>Figure 5.9 Subtractor: (a) symbol, (b) implementation</a:t>
            </a:r>
            <a:endParaRPr lang="en-US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00100" y="1536700"/>
            <a:ext cx="8131175" cy="4324350"/>
          </a:xfrm>
          <a:prstGeom prst="rect">
            <a:avLst/>
          </a:prstGeom>
        </p:spPr>
        <p:txBody>
          <a:bodyPr/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897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</a:defRPr>
            </a:lvl2pPr>
            <a:lvl3pPr marL="102711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How do we subtract?</a:t>
            </a:r>
          </a:p>
          <a:p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41163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Equality Comparator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2" y="1599247"/>
            <a:ext cx="6262688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756" y="5729287"/>
            <a:ext cx="5181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I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/>
              <a:t>Figure 5.11 4-bit equality comparator: (a) symbol, (b) implementation</a:t>
            </a:r>
            <a:endParaRPr lang="en-US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545929"/>
              </p:ext>
            </p:extLst>
          </p:nvPr>
        </p:nvGraphicFramePr>
        <p:xfrm>
          <a:off x="7396670" y="1755647"/>
          <a:ext cx="1061530" cy="1682496"/>
        </p:xfrm>
        <a:graphic>
          <a:graphicData uri="http://schemas.openxmlformats.org/drawingml/2006/table">
            <a:tbl>
              <a:tblPr firstRow="1" firstCol="1" bandRow="1"/>
              <a:tblGrid>
                <a:gridCol w="315524"/>
                <a:gridCol w="315524"/>
                <a:gridCol w="430482"/>
              </a:tblGrid>
              <a:tr h="266298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XNOR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1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Magnitude Comparator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52562"/>
            <a:ext cx="2286000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47900" y="5767387"/>
            <a:ext cx="310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I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/>
              <a:t>Figure 5.12 </a:t>
            </a:r>
            <a:r>
              <a:rPr lang="en-US" altLang="en-US" b="1" i="1"/>
              <a:t>N</a:t>
            </a:r>
            <a:r>
              <a:rPr lang="en-US" altLang="en-US" b="1"/>
              <a:t>-bit magnitude comparator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8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N-Bit Comparator</a:t>
            </a:r>
            <a:endParaRPr lang="en-US" kern="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47900" y="5767387"/>
            <a:ext cx="310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I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/>
              <a:t>Figure 5.12 </a:t>
            </a:r>
            <a:r>
              <a:rPr lang="en-US" altLang="en-US" b="1" i="1"/>
              <a:t>N</a:t>
            </a:r>
            <a:r>
              <a:rPr lang="en-US" altLang="en-US" b="1"/>
              <a:t>-bit magnitude comparator</a:t>
            </a:r>
            <a:endParaRPr lang="en-US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0100" y="1536700"/>
            <a:ext cx="8131175" cy="4324350"/>
          </a:xfrm>
          <a:prstGeom prst="rect">
            <a:avLst/>
          </a:prstGeom>
        </p:spPr>
        <p:txBody>
          <a:bodyPr/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897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</a:defRPr>
            </a:lvl2pPr>
            <a:lvl3pPr marL="102711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Draw an N-Bit Comparator Entity</a:t>
            </a:r>
          </a:p>
          <a:p>
            <a:r>
              <a:rPr lang="en-US" kern="0" dirty="0" smtClean="0"/>
              <a:t>Why are Comparators useful?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5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this function using things we learned today? 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Gates..Just</a:t>
            </a:r>
            <a:r>
              <a:rPr lang="en-US" dirty="0" smtClean="0"/>
              <a:t> Logic Functions</a:t>
            </a:r>
          </a:p>
          <a:p>
            <a:pPr marL="0" indent="0"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dirty="0"/>
              <a:t>	</a:t>
            </a:r>
            <a:r>
              <a:rPr lang="en-US" dirty="0" smtClean="0"/>
              <a:t>If a &lt; 4</a:t>
            </a:r>
          </a:p>
          <a:p>
            <a:pPr marL="0" indent="0"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dirty="0"/>
              <a:t>	</a:t>
            </a:r>
            <a:r>
              <a:rPr lang="en-US" dirty="0" smtClean="0"/>
              <a:t>	z = y + 3</a:t>
            </a:r>
          </a:p>
          <a:p>
            <a:pPr marL="0" indent="0"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dirty="0" smtClean="0"/>
              <a:t>	else</a:t>
            </a:r>
          </a:p>
          <a:p>
            <a:pPr marL="0" indent="0"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dirty="0"/>
              <a:t>	</a:t>
            </a:r>
            <a:r>
              <a:rPr lang="en-US" dirty="0" smtClean="0"/>
              <a:t>	z = y + 7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31 January 2017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7873" y="0"/>
            <a:ext cx="9126127" cy="3429000"/>
            <a:chOff x="11963400" y="6089888"/>
            <a:chExt cx="10782300" cy="4051281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963400" y="6089888"/>
              <a:ext cx="5375419" cy="4044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VirtualCalamityville4.jpg"/>
            <p:cNvPicPr>
              <a:picLocks noChangeAspect="1"/>
            </p:cNvPicPr>
            <p:nvPr/>
          </p:nvPicPr>
          <p:blipFill>
            <a:blip r:embed="rId3" cstate="print"/>
            <a:srcRect l="32916" t="26060" r="37964" b="24718"/>
            <a:stretch>
              <a:fillRect/>
            </a:stretch>
          </p:blipFill>
          <p:spPr>
            <a:xfrm>
              <a:off x="17339847" y="6096000"/>
              <a:ext cx="5405853" cy="4045169"/>
            </a:xfrm>
            <a:prstGeom prst="rect">
              <a:avLst/>
            </a:prstGeom>
          </p:spPr>
        </p:pic>
      </p:grpSp>
      <p:pic>
        <p:nvPicPr>
          <p:cNvPr id="6" name="Picture 5" descr="VirtualCalamityville1.jpg"/>
          <p:cNvPicPr>
            <a:picLocks noChangeAspect="1"/>
          </p:cNvPicPr>
          <p:nvPr/>
        </p:nvPicPr>
        <p:blipFill>
          <a:blip r:embed="rId4" cstate="print"/>
          <a:srcRect l="12103"/>
          <a:stretch>
            <a:fillRect/>
          </a:stretch>
        </p:blipFill>
        <p:spPr>
          <a:xfrm>
            <a:off x="3246130" y="3429000"/>
            <a:ext cx="5897870" cy="342900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 l="1438" r="10109"/>
          <a:stretch>
            <a:fillRect/>
          </a:stretch>
        </p:blipFill>
        <p:spPr bwMode="auto">
          <a:xfrm>
            <a:off x="228601" y="3429000"/>
            <a:ext cx="2743200" cy="169757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slide31-cryengine2.png"/>
          <p:cNvPicPr>
            <a:picLocks noChangeAspect="1"/>
          </p:cNvPicPr>
          <p:nvPr/>
        </p:nvPicPr>
        <p:blipFill>
          <a:blip r:embed="rId6" cstate="print"/>
          <a:srcRect l="4541" t="15136" r="24437" b="7165"/>
          <a:stretch>
            <a:fillRect/>
          </a:stretch>
        </p:blipFill>
        <p:spPr>
          <a:xfrm>
            <a:off x="228600" y="5144754"/>
            <a:ext cx="2743201" cy="1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Extra Instruction (EI)</a:t>
            </a:r>
            <a:endParaRPr lang="en-US" dirty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 algn="r" rtl="0">
              <a:defRPr/>
            </a:pPr>
            <a:endParaRPr lang="en-US" kern="1200" dirty="0" smtClean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r" rtl="0">
              <a:defRPr/>
            </a:pPr>
            <a:fld id="{62D6D4B2-7611-498F-8780-1EDC26277454}" type="slidenum">
              <a:rPr lang="en-US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>
                <a:defRPr/>
              </a:pPr>
              <a:t>19</a:t>
            </a:fld>
            <a:endParaRPr lang="en-US" kern="120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8600" y="150117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Maj Jeffrey Falkinburg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2E46E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Office:  333-9193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286109" y="4953000"/>
            <a:ext cx="2951357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Sometimes 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86109" y="4262553"/>
            <a:ext cx="2951357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286109" y="5562600"/>
            <a:ext cx="2951357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Always Unavailable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0" y="16002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281 – 2F44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4000" y="48768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4000" y="55626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M7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800" b="1" dirty="0" smtClean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34000" y="4191000"/>
            <a:ext cx="16764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M5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10400" y="16002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T1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400" y="4191000"/>
            <a:ext cx="16764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T5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10400" y="48768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T6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10400" y="55626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34000" y="2895600"/>
            <a:ext cx="1676400" cy="6096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M3</a:t>
            </a:r>
            <a:endParaRPr lang="en-US" sz="1800" b="1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</a:t>
            </a:r>
            <a:r>
              <a:rPr lang="en-US" sz="1200" b="1" dirty="0" smtClean="0">
                <a:solidFill>
                  <a:prstClr val="white"/>
                </a:solidFill>
              </a:rPr>
              <a:t>463 – 2G2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0" y="3505200"/>
            <a:ext cx="1676400" cy="685800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M4</a:t>
            </a:r>
            <a:endParaRPr lang="en-US" sz="1800" b="1" dirty="0">
              <a:solidFill>
                <a:prstClr val="white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</a:t>
            </a:r>
            <a:r>
              <a:rPr lang="en-US" sz="1200" b="1" dirty="0" smtClean="0">
                <a:solidFill>
                  <a:prstClr val="white"/>
                </a:solidFill>
              </a:rPr>
              <a:t>463 – 2G2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10400" y="2286000"/>
            <a:ext cx="16764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white"/>
                </a:solidFill>
              </a:rPr>
              <a:t>T2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34000" y="2277979"/>
            <a:ext cx="1676400" cy="617622"/>
          </a:xfrm>
          <a:prstGeom prst="rect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M2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281 – 2F44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12672" y="2879664"/>
            <a:ext cx="1676400" cy="6858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1000">
                <a:schemeClr val="bg1">
                  <a:lumMod val="50000"/>
                </a:schemeClr>
              </a:gs>
              <a:gs pos="50000">
                <a:srgbClr val="002060"/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prstClr val="white"/>
                </a:solidFill>
              </a:rPr>
              <a:t>ECE </a:t>
            </a:r>
            <a:r>
              <a:rPr lang="en-US" sz="1200" b="1" dirty="0">
                <a:solidFill>
                  <a:prstClr val="white"/>
                </a:solidFill>
              </a:rPr>
              <a:t>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10400" y="3505200"/>
            <a:ext cx="1676400" cy="6858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1000">
                <a:schemeClr val="bg1">
                  <a:lumMod val="50000"/>
                </a:schemeClr>
              </a:gs>
              <a:gs pos="50000">
                <a:srgbClr val="002060"/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white"/>
                </a:solidFill>
              </a:rPr>
              <a:t>T4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</a:rPr>
              <a:t>ECE 383 – </a:t>
            </a:r>
            <a:r>
              <a:rPr lang="en-US" sz="1200" b="1" dirty="0" smtClean="0">
                <a:solidFill>
                  <a:prstClr val="white"/>
                </a:solidFill>
              </a:rPr>
              <a:t>2E48A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10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Time Logs!  </a:t>
            </a:r>
          </a:p>
          <a:p>
            <a:r>
              <a:rPr lang="en-US" dirty="0" smtClean="0"/>
              <a:t>Adders</a:t>
            </a:r>
          </a:p>
          <a:p>
            <a:pPr lvl="1"/>
            <a:r>
              <a:rPr lang="en-US" dirty="0" smtClean="0"/>
              <a:t>Half Adder</a:t>
            </a:r>
          </a:p>
          <a:p>
            <a:pPr lvl="1"/>
            <a:r>
              <a:rPr lang="en-US" dirty="0" smtClean="0"/>
              <a:t>Full Adder</a:t>
            </a:r>
          </a:p>
          <a:p>
            <a:pPr lvl="1"/>
            <a:r>
              <a:rPr lang="en-US" dirty="0" smtClean="0"/>
              <a:t>Carry Propagate</a:t>
            </a:r>
          </a:p>
          <a:p>
            <a:r>
              <a:rPr lang="en-US" dirty="0" err="1" smtClean="0"/>
              <a:t>Subtractors</a:t>
            </a:r>
            <a:endParaRPr lang="en-US" dirty="0"/>
          </a:p>
          <a:p>
            <a:r>
              <a:rPr lang="en-US" dirty="0" smtClean="0"/>
              <a:t>Comparators</a:t>
            </a:r>
          </a:p>
          <a:p>
            <a:pPr lvl="1"/>
            <a:r>
              <a:rPr lang="en-US" dirty="0" smtClean="0"/>
              <a:t>Equality</a:t>
            </a:r>
          </a:p>
          <a:p>
            <a:pPr lvl="1"/>
            <a:r>
              <a:rPr lang="en-US" dirty="0" smtClean="0"/>
              <a:t>Magnitude</a:t>
            </a:r>
          </a:p>
          <a:p>
            <a:r>
              <a:rPr lang="en-US" dirty="0" smtClean="0"/>
              <a:t>If time permits War Story Monday (SIDFOT)</a:t>
            </a:r>
          </a:p>
          <a:p>
            <a:r>
              <a:rPr lang="en-US" u="sng" dirty="0" smtClean="0"/>
              <a:t>Due Now!</a:t>
            </a:r>
            <a:r>
              <a:rPr lang="en-US" dirty="0" smtClean="0"/>
              <a:t> - Lab 1 Lab Notebook Due </a:t>
            </a:r>
            <a:r>
              <a:rPr lang="en-US" dirty="0" smtClean="0"/>
              <a:t>COB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20</a:t>
            </a:fld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026" name="Picture 2" descr="C:\Users\Ashley.Murphy\Desktop\USAFA%20Logo%202%20Line%20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3" y="3004688"/>
            <a:ext cx="6815137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26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66850"/>
            <a:ext cx="20574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1"/>
          <p:cNvSpPr>
            <a:spLocks noChangeArrowheads="1"/>
          </p:cNvSpPr>
          <p:nvPr/>
        </p:nvSpPr>
        <p:spPr bwMode="auto">
          <a:xfrm>
            <a:off x="914400" y="5638800"/>
            <a:ext cx="2060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/>
              <a:t>Figure 5.1 1-bit half adder</a:t>
            </a:r>
            <a:endParaRPr lang="en-US" alt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Half Adder</a:t>
            </a:r>
            <a:endParaRPr lang="en-US" kern="0" dirty="0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9"/>
          <a:stretch/>
        </p:blipFill>
        <p:spPr bwMode="auto">
          <a:xfrm>
            <a:off x="3505200" y="1466849"/>
            <a:ext cx="2057400" cy="19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8DDDF030-EE8C-48C8-B35A-7A5AA2E1DDD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5B70A108-3252-41E5-B998-DFD4EB0E8CFA}" type="datetime3">
              <a:rPr lang="en-US" smtClean="0"/>
              <a:pPr>
                <a:defRPr/>
              </a:pPr>
              <a:t>31 January 2017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91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Half Adder - Schematic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810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66850"/>
            <a:ext cx="236220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1"/>
          <p:cNvSpPr>
            <a:spLocks noChangeArrowheads="1"/>
          </p:cNvSpPr>
          <p:nvPr/>
        </p:nvSpPr>
        <p:spPr bwMode="auto">
          <a:xfrm>
            <a:off x="838200" y="5791200"/>
            <a:ext cx="2017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/>
              <a:t>Figure 5.3 1-bit full adder</a:t>
            </a:r>
            <a:endParaRPr lang="en-US" alt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Full Adder</a:t>
            </a:r>
            <a:endParaRPr lang="en-US" kern="0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76"/>
          <a:stretch/>
        </p:blipFill>
        <p:spPr bwMode="auto">
          <a:xfrm>
            <a:off x="3276600" y="1466850"/>
            <a:ext cx="23622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01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7325"/>
            <a:ext cx="3962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1"/>
          <p:cNvSpPr>
            <a:spLocks noChangeArrowheads="1"/>
          </p:cNvSpPr>
          <p:nvPr/>
        </p:nvSpPr>
        <p:spPr bwMode="auto">
          <a:xfrm>
            <a:off x="838200" y="5486400"/>
            <a:ext cx="2603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/>
              <a:t>Figure 5.4 Carry propagate adder</a:t>
            </a:r>
            <a:endParaRPr lang="en-US" alt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Carry Propagate Adder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453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05000"/>
            <a:ext cx="82677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7200" y="59531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dirty="0" smtClean="0">
                <a:solidFill>
                  <a:srgbClr val="000000"/>
                </a:solidFill>
              </a:rPr>
              <a:t>Copyright © 2013 Elsevier Inc. All rights reserved.</a:t>
            </a:r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3058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1"/>
          <p:cNvSpPr>
            <a:spLocks noChangeArrowheads="1"/>
          </p:cNvSpPr>
          <p:nvPr/>
        </p:nvSpPr>
        <p:spPr bwMode="auto">
          <a:xfrm>
            <a:off x="685800" y="5486400"/>
            <a:ext cx="27162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Figure 5.5 32-bit ripple-carry adder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Ripple-Carry Adder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415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4150"/>
            <a:ext cx="4191000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1"/>
          <p:cNvSpPr>
            <a:spLocks noChangeArrowheads="1"/>
          </p:cNvSpPr>
          <p:nvPr/>
        </p:nvSpPr>
        <p:spPr bwMode="auto">
          <a:xfrm>
            <a:off x="762000" y="5624513"/>
            <a:ext cx="5562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/>
              <a:t>Figure 5.6 (a) 32-bit carry-lookahead adder (CLA), (b) 4-bit CLA block</a:t>
            </a:r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 bwMode="auto">
          <a:xfrm>
            <a:off x="457200" y="59531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000" smtClean="0">
                <a:solidFill>
                  <a:srgbClr val="000000"/>
                </a:solidFill>
              </a:rPr>
              <a:t>Copyright © 2013 Elsevier Inc. All rights reserved.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1350" y="76200"/>
            <a:ext cx="6781800" cy="1143000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 smtClean="0"/>
              <a:t>Carry-</a:t>
            </a:r>
            <a:r>
              <a:rPr lang="en-US" kern="0" dirty="0" err="1" smtClean="0"/>
              <a:t>Lookahead</a:t>
            </a:r>
            <a:r>
              <a:rPr lang="en-US" kern="0" dirty="0" smtClean="0"/>
              <a:t> Adder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3174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vs Propagate Carry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Generate (G) – if carry out (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out</a:t>
                </a:r>
                <a:r>
                  <a:rPr lang="en-US" dirty="0" smtClean="0"/>
                  <a:t>) produced independently of carry in (</a:t>
                </a:r>
                <a:r>
                  <a:rPr lang="en-US" dirty="0" err="1" smtClean="0"/>
                  <a:t>C</a:t>
                </a:r>
                <a:r>
                  <a:rPr lang="en-US" baseline="-25000" dirty="0" err="1" smtClean="0"/>
                  <a:t>in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𝑮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𝑨𝑩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err="1" smtClean="0"/>
                  <a:t>i.e</a:t>
                </a:r>
                <a:r>
                  <a:rPr lang="en-US" dirty="0" smtClean="0"/>
                  <a:t> means we will generate a carry</a:t>
                </a:r>
              </a:p>
              <a:p>
                <a:r>
                  <a:rPr lang="en-US" dirty="0" smtClean="0"/>
                  <a:t>Propagate (P) – </a:t>
                </a:r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out</a:t>
                </a:r>
                <a:r>
                  <a:rPr lang="en-US" baseline="-25000" dirty="0"/>
                  <a:t> </a:t>
                </a:r>
                <a:r>
                  <a:rPr lang="en-US" dirty="0" smtClean="0"/>
                  <a:t>produced whenever there is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endParaRPr lang="en-US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𝑷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𝑨</m:t>
                    </m:r>
                    <m:r>
                      <a:rPr lang="en-US" b="1" i="1" smtClean="0">
                        <a:latin typeface="Cambria Math"/>
                      </a:rPr>
                      <m:t>+</m:t>
                    </m:r>
                    <m:r>
                      <a:rPr lang="en-US" b="1" i="1" smtClean="0">
                        <a:latin typeface="Cambria Math"/>
                      </a:rPr>
                      <m:t>𝑩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means we will propagate (i.e. pass) a carry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25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4D65584-0C7D-48B8-BEDE-21A2E88022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fld id="{CE428E89-579F-43C8-B441-BB390AD4A5E9}" type="datetime3">
              <a:rPr lang="en-US" smtClean="0"/>
              <a:pPr>
                <a:defRPr/>
              </a:pPr>
              <a:t>31 January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1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98C6F1-02C7-4807-8DB1-44412B5FAC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C1FC98-47FD-484D-96C4-FA35BF0221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A6BADE1-4A4A-48A5-911B-5F6548B33A51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68523</TotalTime>
  <Words>510</Words>
  <Application>Microsoft Office PowerPoint</Application>
  <PresentationFormat>On-screen Show (4:3)</PresentationFormat>
  <Paragraphs>149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4_USAFA Standard</vt:lpstr>
      <vt:lpstr>5_USAFA Standard</vt:lpstr>
      <vt:lpstr>PowerPoint Presentation</vt:lpstr>
      <vt:lpstr>Lesson 10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vs Propagate Carry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Extra Instruction (EI)</vt:lpstr>
      <vt:lpstr>PowerPoint Presentation</vt:lpstr>
    </vt:vector>
  </TitlesOfParts>
  <Company>usafa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Briefing Topic Title Goes Here  (1 January 2005)</dc:title>
  <dc:creator>Falkinburg, Jeffrey L MAJ USAF USAFA USAFA/DFEC</dc:creator>
  <cp:lastModifiedBy>Maj Jeff Falkinburg</cp:lastModifiedBy>
  <cp:revision>4273</cp:revision>
  <cp:lastPrinted>2015-06-02T19:35:14Z</cp:lastPrinted>
  <dcterms:created xsi:type="dcterms:W3CDTF">2005-08-12T19:45:51Z</dcterms:created>
  <dcterms:modified xsi:type="dcterms:W3CDTF">2017-01-31T15:28:36Z</dcterms:modified>
</cp:coreProperties>
</file>